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71" r:id="rId7"/>
    <p:sldId id="258" r:id="rId8"/>
    <p:sldId id="259" r:id="rId9"/>
    <p:sldId id="260" r:id="rId10"/>
    <p:sldId id="261" r:id="rId11"/>
    <p:sldId id="273" r:id="rId12"/>
    <p:sldId id="272" r:id="rId13"/>
    <p:sldId id="27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6432" autoAdjust="0"/>
  </p:normalViewPr>
  <p:slideViewPr>
    <p:cSldViewPr snapToGrid="0">
      <p:cViewPr varScale="1">
        <p:scale>
          <a:sx n="103" d="100"/>
          <a:sy n="103" d="100"/>
        </p:scale>
        <p:origin x="138" y="4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6/1/2022</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32.jpg"/><Relationship Id="rId5" Type="http://schemas.openxmlformats.org/officeDocument/2006/relationships/image" Target="../media/image31.sv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wdp"/><Relationship Id="rId3" Type="http://schemas.openxmlformats.org/officeDocument/2006/relationships/image" Target="../media/image45.sv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5206158" cy="1929505"/>
          </a:xfrm>
        </p:spPr>
        <p:txBody>
          <a:bodyPr/>
          <a:lstStyle/>
          <a:p>
            <a:r>
              <a:rPr lang="en-US" dirty="0"/>
              <a:t>Pitch Deck</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Cultural Connections Calendar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Autofit/>
          </a:bodyPr>
          <a:lstStyle/>
          <a:p>
            <a:r>
              <a:rPr lang="en-US" sz="1400" dirty="0"/>
              <a:t>Tawfik El </a:t>
            </a:r>
            <a:r>
              <a:rPr lang="en-US" sz="1400" dirty="0" err="1"/>
              <a:t>mouttaqi</a:t>
            </a:r>
            <a:endParaRPr lang="en-US" sz="1400" dirty="0"/>
          </a:p>
          <a:p>
            <a:r>
              <a:rPr lang="vi-VN" sz="1400" b="0" i="0" dirty="0">
                <a:solidFill>
                  <a:srgbClr val="FFFFFF"/>
                </a:solidFill>
                <a:effectLst/>
                <a:latin typeface="Segoe UI" panose="020B0502040204020203" pitchFamily="34" charset="0"/>
              </a:rPr>
              <a:t>Cường Minh Nguyễn</a:t>
            </a:r>
            <a:endParaRPr lang="en-US" sz="1400" b="0" i="0" dirty="0">
              <a:solidFill>
                <a:srgbClr val="FFFFFF"/>
              </a:solidFill>
              <a:effectLst/>
              <a:latin typeface="Segoe UI" panose="020B0502040204020203" pitchFamily="34" charset="0"/>
            </a:endParaRPr>
          </a:p>
          <a:p>
            <a:r>
              <a:rPr lang="en-US" sz="1400" dirty="0"/>
              <a:t>Eric Wall</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6096000" y="771865"/>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6096000" y="1264167"/>
            <a:ext cx="4856479" cy="4168826"/>
          </a:xfrm>
        </p:spPr>
        <p:txBody>
          <a:bodyPr/>
          <a:lstStyle/>
          <a:p>
            <a:r>
              <a:rPr lang="en-US" dirty="0"/>
              <a:t>Our application, the Cultural Connections Calendar, is designed to allow people to create gatherings, great and small, which           celebrate their rich cultural diversity in a positive and educational  way.</a:t>
            </a:r>
          </a:p>
          <a:p>
            <a:endParaRPr lang="en-US" dirty="0"/>
          </a:p>
          <a:p>
            <a:r>
              <a:rPr lang="en-US" dirty="0"/>
              <a:t>In the ongoing wake of the Covid-19 pandemic, people are eager to get out and experience things old and new.  Many people had the opportunity to learn about things in our world           while in isolation and are eager to experience them live.  With current global and national conditions such as they are, what better time to come together in the spirit of togetherness with those who seek to support a more hopeful future?</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10</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June 3, 2022</a:t>
            </a:r>
          </a:p>
        </p:txBody>
      </p:sp>
    </p:spTree>
    <p:extLst>
      <p:ext uri="{BB962C8B-B14F-4D97-AF65-F5344CB8AC3E}">
        <p14:creationId xmlns:p14="http://schemas.microsoft.com/office/powerpoint/2010/main" val="294603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vi-VN" dirty="0"/>
              <a:t>Cường Minh Nguyễn</a:t>
            </a:r>
          </a:p>
          <a:p>
            <a:r>
              <a:rPr lang="en-US" dirty="0"/>
              <a:t>Tawfik El </a:t>
            </a:r>
            <a:r>
              <a:rPr lang="en-US" dirty="0" err="1"/>
              <a:t>mouttaqi</a:t>
            </a:r>
            <a:r>
              <a:rPr lang="en-US" dirty="0"/>
              <a:t>​</a:t>
            </a:r>
          </a:p>
          <a:p>
            <a:r>
              <a:rPr lang="en-US" dirty="0"/>
              <a:t>Eric Wall</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June 3, 2022</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Us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dirty="0"/>
              <a:t>We are Team ETC.  As newly minted full stack developers, we wanted to attempt something that we had not seen before rather than rehashing something familiar.  So, we decided to create an application with the purpose of bringing people together in a positive and constructive way.</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55435" y="1381640"/>
            <a:ext cx="3574039" cy="3566327"/>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June 3, 2022</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06">
            <a:extLst>
              <a:ext uri="{FF2B5EF4-FFF2-40B4-BE49-F238E27FC236}">
                <a16:creationId xmlns:a16="http://schemas.microsoft.com/office/drawing/2014/main" id="{D1E3E659-4B39-4B3B-857D-E87DD151F77C}"/>
              </a:ext>
            </a:extLst>
          </p:cNvPr>
          <p:cNvSpPr>
            <a:spLocks noGrp="1"/>
          </p:cNvSpPr>
          <p:nvPr>
            <p:ph type="title"/>
          </p:nvPr>
        </p:nvSpPr>
        <p:spPr>
          <a:xfrm>
            <a:off x="655858" y="2433312"/>
            <a:ext cx="1939480" cy="2115505"/>
          </a:xfrm>
        </p:spPr>
        <p:txBody>
          <a:bodyPr/>
          <a:lstStyle/>
          <a:p>
            <a:r>
              <a:rPr lang="en-US" dirty="0"/>
              <a:t>Our team</a:t>
            </a:r>
          </a:p>
        </p:txBody>
      </p:sp>
      <p:pic>
        <p:nvPicPr>
          <p:cNvPr id="26" name="Picture Placeholder 25" descr="Artificial Intelligence outline">
            <a:extLst>
              <a:ext uri="{FF2B5EF4-FFF2-40B4-BE49-F238E27FC236}">
                <a16:creationId xmlns:a16="http://schemas.microsoft.com/office/drawing/2014/main" id="{E2B3D448-6C6E-457E-9101-6ED71063E0FF}"/>
              </a:ext>
            </a:extLst>
          </p:cNvPr>
          <p:cNvPicPr>
            <a:picLocks noGrp="1" noChangeAspect="1"/>
          </p:cNvPicPr>
          <p:nvPr>
            <p:ph type="pic" sz="quarter" idx="16"/>
          </p:nvPr>
        </p:nvPicPr>
        <p:blipFill>
          <a:blip r:embed="rId2">
            <a:duotone>
              <a:schemeClr val="accent6">
                <a:shade val="45000"/>
                <a:satMod val="135000"/>
              </a:schemeClr>
              <a:prstClr val="white"/>
            </a:duotone>
            <a:extLst>
              <a:ext uri="{96DAC541-7B7A-43D3-8B79-37D633B846F1}">
                <asvg:svgBlip xmlns:asvg="http://schemas.microsoft.com/office/drawing/2016/SVG/main" r:embed="rId3"/>
              </a:ext>
            </a:extLst>
          </a:blip>
          <a:srcRect/>
          <a:stretch/>
        </p:blipFill>
        <p:spPr>
          <a:xfrm>
            <a:off x="3088220" y="2599422"/>
            <a:ext cx="1502805" cy="1502805"/>
          </a:xfrm>
        </p:spPr>
      </p:pic>
      <p:pic>
        <p:nvPicPr>
          <p:cNvPr id="30" name="Picture Placeholder 29" descr="Angel face outline with solid fill">
            <a:extLst>
              <a:ext uri="{FF2B5EF4-FFF2-40B4-BE49-F238E27FC236}">
                <a16:creationId xmlns:a16="http://schemas.microsoft.com/office/drawing/2014/main" id="{C0AFC6B0-D191-4107-9CE8-6A62C8B6BF6E}"/>
              </a:ext>
            </a:extLst>
          </p:cNvPr>
          <p:cNvPicPr>
            <a:picLocks noGrp="1" noChangeAspect="1"/>
          </p:cNvPicPr>
          <p:nvPr>
            <p:ph type="pic" sz="quarter" idx="15"/>
          </p:nvPr>
        </p:nvPicPr>
        <p:blipFill>
          <a:blip r:embed="rId4">
            <a:duotone>
              <a:schemeClr val="accent6">
                <a:shade val="45000"/>
                <a:satMod val="135000"/>
              </a:schemeClr>
              <a:prstClr val="white"/>
            </a:duotone>
            <a:extLst>
              <a:ext uri="{96DAC541-7B7A-43D3-8B79-37D633B846F1}">
                <asvg:svgBlip xmlns:asvg="http://schemas.microsoft.com/office/drawing/2016/SVG/main" r:embed="rId5"/>
              </a:ext>
            </a:extLst>
          </a:blip>
          <a:srcRect/>
          <a:stretch/>
        </p:blipFill>
        <p:spPr>
          <a:xfrm>
            <a:off x="5190425" y="2599420"/>
            <a:ext cx="1502805" cy="1502805"/>
          </a:xfrm>
        </p:spPr>
      </p:pic>
      <p:pic>
        <p:nvPicPr>
          <p:cNvPr id="34" name="Picture Placeholder 33">
            <a:extLst>
              <a:ext uri="{FF2B5EF4-FFF2-40B4-BE49-F238E27FC236}">
                <a16:creationId xmlns:a16="http://schemas.microsoft.com/office/drawing/2014/main" id="{001482E7-DB3D-4047-A6D3-8C7EB0F66DF1}"/>
              </a:ext>
            </a:extLst>
          </p:cNvPr>
          <p:cNvPicPr>
            <a:picLocks noGrp="1" noChangeAspect="1"/>
          </p:cNvPicPr>
          <p:nvPr>
            <p:ph type="pic" sz="quarter" idx="18"/>
          </p:nvPr>
        </p:nvPicPr>
        <p:blipFill>
          <a:blip r:embed="rId6"/>
          <a:srcRect/>
          <a:stretch/>
        </p:blipFill>
        <p:spPr>
          <a:xfrm>
            <a:off x="7346662" y="2599420"/>
            <a:ext cx="1392740" cy="1502805"/>
          </a:xfrm>
        </p:spPr>
      </p:pic>
      <p:sp>
        <p:nvSpPr>
          <p:cNvPr id="80" name="Text Placeholder 79">
            <a:extLst>
              <a:ext uri="{FF2B5EF4-FFF2-40B4-BE49-F238E27FC236}">
                <a16:creationId xmlns:a16="http://schemas.microsoft.com/office/drawing/2014/main" id="{F60D8165-C962-496B-BA18-BAE6A08C60DD}"/>
              </a:ext>
            </a:extLst>
          </p:cNvPr>
          <p:cNvSpPr>
            <a:spLocks noGrp="1"/>
          </p:cNvSpPr>
          <p:nvPr>
            <p:ph type="body" sz="quarter" idx="19"/>
          </p:nvPr>
        </p:nvSpPr>
        <p:spPr>
          <a:xfrm>
            <a:off x="2796727" y="4435583"/>
            <a:ext cx="2085792" cy="449238"/>
          </a:xfrm>
        </p:spPr>
        <p:txBody>
          <a:bodyPr/>
          <a:lstStyle/>
          <a:p>
            <a:r>
              <a:rPr lang="vi-VN" dirty="0"/>
              <a:t>Cường Minh Nguyễn</a:t>
            </a:r>
            <a:endParaRPr lang="en-US" dirty="0"/>
          </a:p>
        </p:txBody>
      </p:sp>
      <p:sp>
        <p:nvSpPr>
          <p:cNvPr id="89" name="Text Placeholder 88">
            <a:extLst>
              <a:ext uri="{FF2B5EF4-FFF2-40B4-BE49-F238E27FC236}">
                <a16:creationId xmlns:a16="http://schemas.microsoft.com/office/drawing/2014/main" id="{9FC8C05B-946D-4915-A1D1-59E3957C1F2E}"/>
              </a:ext>
            </a:extLst>
          </p:cNvPr>
          <p:cNvSpPr>
            <a:spLocks noGrp="1"/>
          </p:cNvSpPr>
          <p:nvPr>
            <p:ph type="body" sz="quarter" idx="20"/>
          </p:nvPr>
        </p:nvSpPr>
        <p:spPr>
          <a:xfrm>
            <a:off x="3156009" y="4884819"/>
            <a:ext cx="1367225" cy="365125"/>
          </a:xfrm>
        </p:spPr>
        <p:txBody>
          <a:bodyPr/>
          <a:lstStyle/>
          <a:p>
            <a:pPr marL="171450" indent="-171450" algn="l">
              <a:buFont typeface="Arial" panose="020B0604020202020204" pitchFamily="34" charset="0"/>
              <a:buChar char="•"/>
            </a:pPr>
            <a:r>
              <a:rPr lang="en-US" dirty="0"/>
              <a:t>College grad</a:t>
            </a:r>
          </a:p>
        </p:txBody>
      </p:sp>
      <p:sp>
        <p:nvSpPr>
          <p:cNvPr id="132" name="Text Placeholder 131">
            <a:extLst>
              <a:ext uri="{FF2B5EF4-FFF2-40B4-BE49-F238E27FC236}">
                <a16:creationId xmlns:a16="http://schemas.microsoft.com/office/drawing/2014/main" id="{3099AF50-4A59-41FD-9F70-EB228C3763B0}"/>
              </a:ext>
            </a:extLst>
          </p:cNvPr>
          <p:cNvSpPr>
            <a:spLocks noGrp="1"/>
          </p:cNvSpPr>
          <p:nvPr>
            <p:ph type="body" sz="quarter" idx="21"/>
          </p:nvPr>
        </p:nvSpPr>
        <p:spPr>
          <a:xfrm>
            <a:off x="4898932" y="4435582"/>
            <a:ext cx="2085792" cy="449237"/>
          </a:xfrm>
        </p:spPr>
        <p:txBody>
          <a:bodyPr/>
          <a:lstStyle/>
          <a:p>
            <a:r>
              <a:rPr lang="en-US" dirty="0"/>
              <a:t>Tawfik </a:t>
            </a:r>
            <a:r>
              <a:rPr lang="en-US" dirty="0" err="1"/>
              <a:t>el</a:t>
            </a:r>
            <a:r>
              <a:rPr lang="en-US" dirty="0"/>
              <a:t> </a:t>
            </a:r>
            <a:r>
              <a:rPr lang="en-US" dirty="0" err="1"/>
              <a:t>mouttaqi</a:t>
            </a:r>
            <a:r>
              <a:rPr lang="en-US" dirty="0"/>
              <a:t>​​</a:t>
            </a:r>
          </a:p>
        </p:txBody>
      </p:sp>
      <p:sp>
        <p:nvSpPr>
          <p:cNvPr id="133" name="Text Placeholder 132">
            <a:extLst>
              <a:ext uri="{FF2B5EF4-FFF2-40B4-BE49-F238E27FC236}">
                <a16:creationId xmlns:a16="http://schemas.microsoft.com/office/drawing/2014/main" id="{9C3B2BFE-8F4A-43FF-B551-030136A7E91E}"/>
              </a:ext>
            </a:extLst>
          </p:cNvPr>
          <p:cNvSpPr>
            <a:spLocks noGrp="1"/>
          </p:cNvSpPr>
          <p:nvPr>
            <p:ph type="body" sz="quarter" idx="22"/>
          </p:nvPr>
        </p:nvSpPr>
        <p:spPr>
          <a:xfrm>
            <a:off x="5341628" y="4892357"/>
            <a:ext cx="1200397" cy="365125"/>
          </a:xfrm>
        </p:spPr>
        <p:txBody>
          <a:bodyPr/>
          <a:lstStyle/>
          <a:p>
            <a:pPr marL="171450" indent="-171450" algn="l">
              <a:buFont typeface="Arial" panose="020B0604020202020204" pitchFamily="34" charset="0"/>
              <a:buChar char="•"/>
            </a:pPr>
            <a:r>
              <a:rPr lang="en-US" dirty="0"/>
              <a:t>College grad</a:t>
            </a:r>
          </a:p>
        </p:txBody>
      </p:sp>
      <p:sp>
        <p:nvSpPr>
          <p:cNvPr id="134" name="Text Placeholder 133">
            <a:extLst>
              <a:ext uri="{FF2B5EF4-FFF2-40B4-BE49-F238E27FC236}">
                <a16:creationId xmlns:a16="http://schemas.microsoft.com/office/drawing/2014/main" id="{E9D7AEAC-9AC3-490C-B4A9-DD26ED4EE647}"/>
              </a:ext>
            </a:extLst>
          </p:cNvPr>
          <p:cNvSpPr>
            <a:spLocks noGrp="1"/>
          </p:cNvSpPr>
          <p:nvPr>
            <p:ph type="body" sz="quarter" idx="23"/>
          </p:nvPr>
        </p:nvSpPr>
        <p:spPr>
          <a:xfrm>
            <a:off x="7000136" y="4435751"/>
            <a:ext cx="2085792" cy="274650"/>
          </a:xfrm>
        </p:spPr>
        <p:txBody>
          <a:bodyPr/>
          <a:lstStyle/>
          <a:p>
            <a:r>
              <a:rPr lang="en-US" dirty="0"/>
              <a:t>Eric Wall​​</a:t>
            </a:r>
          </a:p>
        </p:txBody>
      </p:sp>
      <p:sp>
        <p:nvSpPr>
          <p:cNvPr id="135" name="Text Placeholder 134">
            <a:extLst>
              <a:ext uri="{FF2B5EF4-FFF2-40B4-BE49-F238E27FC236}">
                <a16:creationId xmlns:a16="http://schemas.microsoft.com/office/drawing/2014/main" id="{6665A4F1-CA8F-4D77-AB52-C98C3AD9165D}"/>
              </a:ext>
            </a:extLst>
          </p:cNvPr>
          <p:cNvSpPr>
            <a:spLocks noGrp="1"/>
          </p:cNvSpPr>
          <p:nvPr>
            <p:ph type="body" sz="quarter" idx="24"/>
          </p:nvPr>
        </p:nvSpPr>
        <p:spPr>
          <a:xfrm>
            <a:off x="7333700" y="4884819"/>
            <a:ext cx="1418663" cy="742014"/>
          </a:xfrm>
        </p:spPr>
        <p:txBody>
          <a:bodyPr/>
          <a:lstStyle/>
          <a:p>
            <a:pPr marL="171450" indent="-171450" algn="l">
              <a:buFont typeface="Arial" panose="020B0604020202020204" pitchFamily="34" charset="0"/>
              <a:buChar char="•"/>
            </a:pPr>
            <a:r>
              <a:rPr lang="en-US" dirty="0"/>
              <a:t>STEM CTE Teacher</a:t>
            </a:r>
          </a:p>
          <a:p>
            <a:pPr marL="171450" indent="-171450" algn="l">
              <a:buFont typeface="Arial" panose="020B0604020202020204" pitchFamily="34" charset="0"/>
              <a:buChar char="•"/>
            </a:pPr>
            <a:r>
              <a:rPr lang="en-US" dirty="0"/>
              <a:t>Career Changer</a:t>
            </a:r>
          </a:p>
          <a:p>
            <a:pPr marL="171450" indent="-171450" algn="l">
              <a:buFont typeface="Arial" panose="020B0604020202020204" pitchFamily="34" charset="0"/>
              <a:buChar char="•"/>
            </a:pPr>
            <a:r>
              <a:rPr lang="en-US" dirty="0"/>
              <a:t>Dev10 provides opportunity</a:t>
            </a:r>
          </a:p>
          <a:p>
            <a:pPr marL="171450" indent="-171450">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9E6DC14B-DBB6-4ACF-BA53-D251EAD3CE2D}"/>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4" name="Slide Number Placeholder 3">
            <a:extLst>
              <a:ext uri="{FF2B5EF4-FFF2-40B4-BE49-F238E27FC236}">
                <a16:creationId xmlns:a16="http://schemas.microsoft.com/office/drawing/2014/main" id="{41D2BC79-E7F2-4BBF-A74F-3E0AF7A7A600}"/>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22" name="Date Placeholder 21">
            <a:extLst>
              <a:ext uri="{FF2B5EF4-FFF2-40B4-BE49-F238E27FC236}">
                <a16:creationId xmlns:a16="http://schemas.microsoft.com/office/drawing/2014/main" id="{429316F7-2E35-4591-ACA4-63F1C46AFF47}"/>
              </a:ext>
            </a:extLst>
          </p:cNvPr>
          <p:cNvSpPr>
            <a:spLocks noGrp="1"/>
          </p:cNvSpPr>
          <p:nvPr>
            <p:ph type="dt" sz="half" idx="2"/>
          </p:nvPr>
        </p:nvSpPr>
        <p:spPr>
          <a:xfrm rot="5400000">
            <a:off x="10595991" y="5074920"/>
            <a:ext cx="2647667" cy="365125"/>
          </a:xfrm>
        </p:spPr>
        <p:txBody>
          <a:bodyPr/>
          <a:lstStyle/>
          <a:p>
            <a:r>
              <a:rPr lang="en-US" dirty="0"/>
              <a:t>June 3, 2022</a:t>
            </a:r>
          </a:p>
        </p:txBody>
      </p:sp>
      <p:sp>
        <p:nvSpPr>
          <p:cNvPr id="10" name="Oval 9">
            <a:extLst>
              <a:ext uri="{FF2B5EF4-FFF2-40B4-BE49-F238E27FC236}">
                <a16:creationId xmlns:a16="http://schemas.microsoft.com/office/drawing/2014/main" id="{33CF9D3A-16D7-4FC8-0112-316AD24C9761}"/>
              </a:ext>
            </a:extLst>
          </p:cNvPr>
          <p:cNvSpPr/>
          <p:nvPr/>
        </p:nvSpPr>
        <p:spPr>
          <a:xfrm>
            <a:off x="9199984" y="2024743"/>
            <a:ext cx="1939480" cy="2410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80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Problem</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7538997" y="4061930"/>
            <a:ext cx="2556579" cy="365125"/>
          </a:xfrm>
        </p:spPr>
        <p:txBody>
          <a:bodyPr/>
          <a:lstStyle/>
          <a:p>
            <a:r>
              <a:rPr lang="en-US" dirty="0"/>
              <a:t>Societal Barriers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7538998" y="4366559"/>
            <a:ext cx="2556579" cy="1328236"/>
          </a:xfrm>
        </p:spPr>
        <p:txBody>
          <a:bodyPr/>
          <a:lstStyle/>
          <a:p>
            <a:r>
              <a:rPr lang="en-US" dirty="0"/>
              <a:t>Some predominant US political and religious groups advocate for the exclusion or assimilation of differing cultures</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873815"/>
            <a:ext cx="2556578" cy="365125"/>
          </a:xfrm>
        </p:spPr>
        <p:txBody>
          <a:bodyPr/>
          <a:lstStyle/>
          <a:p>
            <a:r>
              <a:rPr lang="en-US" dirty="0"/>
              <a:t>Cultural Diversity</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7" y="2178444"/>
            <a:ext cx="2556578" cy="1291081"/>
          </a:xfrm>
        </p:spPr>
        <p:txBody>
          <a:bodyPr/>
          <a:lstStyle/>
          <a:p>
            <a:r>
              <a:rPr lang="en-US" dirty="0"/>
              <a:t>As a nation built on immigration, the US has one of the most culturally and ethnically diverse populations on the planet</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14801" y="4061930"/>
            <a:ext cx="2641372" cy="531434"/>
          </a:xfrm>
        </p:spPr>
        <p:txBody>
          <a:bodyPr/>
          <a:lstStyle/>
          <a:p>
            <a:r>
              <a:rPr lang="en-US" dirty="0"/>
              <a:t>Post-Pandemic Rush</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199594" y="4436386"/>
            <a:ext cx="2556577" cy="1328236"/>
          </a:xfrm>
        </p:spPr>
        <p:txBody>
          <a:bodyPr/>
          <a:lstStyle/>
          <a:p>
            <a:r>
              <a:rPr lang="en-US" dirty="0"/>
              <a:t>Many people are flocking out in search of positive, meaningful activities</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4199594" y="1868830"/>
            <a:ext cx="2556578" cy="365125"/>
          </a:xfrm>
        </p:spPr>
        <p:txBody>
          <a:bodyPr/>
          <a:lstStyle/>
          <a:p>
            <a:r>
              <a:rPr lang="en-US" dirty="0"/>
              <a:t>Losing Connections</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4199594" y="2173459"/>
            <a:ext cx="2556578" cy="1291081"/>
          </a:xfrm>
        </p:spPr>
        <p:txBody>
          <a:bodyPr/>
          <a:lstStyle/>
          <a:p>
            <a:r>
              <a:rPr lang="en-US" dirty="0"/>
              <a:t>While Internet connections increase, human connections decrease when shared experiences diminish</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76" name="Date Placeholder 75">
            <a:extLst>
              <a:ext uri="{FF2B5EF4-FFF2-40B4-BE49-F238E27FC236}">
                <a16:creationId xmlns:a16="http://schemas.microsoft.com/office/drawing/2014/main" id="{AA6DE5DF-92EA-4EA8-B311-E5E4A8C2A01E}"/>
              </a:ext>
            </a:extLst>
          </p:cNvPr>
          <p:cNvSpPr>
            <a:spLocks noGrp="1"/>
          </p:cNvSpPr>
          <p:nvPr>
            <p:ph type="dt" sz="half" idx="2"/>
          </p:nvPr>
        </p:nvSpPr>
        <p:spPr>
          <a:xfrm rot="5400000">
            <a:off x="10595991" y="5074920"/>
            <a:ext cx="2647667" cy="365125"/>
          </a:xfrm>
        </p:spPr>
        <p:txBody>
          <a:bodyPr/>
          <a:lstStyle/>
          <a:p>
            <a:r>
              <a:rPr lang="en-US" dirty="0"/>
              <a:t>June 3, 2022</a:t>
            </a:r>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Create an App</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Our app makes it easy to schedule an event that can be shared with others</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Target audience</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People with shared cultural heritages and people of different cultural heritages who wish to learn about other cultures</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Connect together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Provide an opportunity to not only remember our past, but to foster a peaceful and tolerant future for all</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4"/>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Easy to use</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Familiar calendar design that allows tech and non-tech people alike to access events and event planning</a:t>
            </a:r>
          </a:p>
          <a:p>
            <a:endParaRPr lang="en-US" dirty="0"/>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June 3, 2022</a:t>
            </a:r>
          </a:p>
        </p:txBody>
      </p:sp>
      <p:pic>
        <p:nvPicPr>
          <p:cNvPr id="7" name="Picture Placeholder 6">
            <a:extLst>
              <a:ext uri="{FF2B5EF4-FFF2-40B4-BE49-F238E27FC236}">
                <a16:creationId xmlns:a16="http://schemas.microsoft.com/office/drawing/2014/main" id="{C8A890DC-4079-AFE6-0284-E881B2B91A89}"/>
              </a:ext>
            </a:extLst>
          </p:cNvPr>
          <p:cNvPicPr>
            <a:picLocks noGrp="1" noChangeAspect="1"/>
          </p:cNvPicPr>
          <p:nvPr>
            <p:ph type="pic" sz="quarter" idx="28"/>
          </p:nvPr>
        </p:nvPicPr>
        <p:blipFill>
          <a:blip r:embed="rId5">
            <a:duotone>
              <a:schemeClr val="accent6">
                <a:shade val="45000"/>
                <a:satMod val="135000"/>
              </a:schemeClr>
              <a:prstClr val="white"/>
            </a:duotone>
          </a:blip>
          <a:srcRect/>
          <a:stretch>
            <a:fillRect/>
          </a:stretch>
        </p:blipFill>
        <p:spPr>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Product Overview</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xfrm>
            <a:off x="2393698" y="1007085"/>
            <a:ext cx="603504" cy="603504"/>
          </a:xfrm>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2393698" y="1756912"/>
            <a:ext cx="3008631" cy="348162"/>
          </a:xfrm>
        </p:spPr>
        <p:txBody>
          <a:bodyPr/>
          <a:lstStyle/>
          <a:p>
            <a:r>
              <a:rPr lang="en-US" dirty="0"/>
              <a:t>New User Registration</a:t>
            </a:r>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xfrm>
            <a:off x="9674169" y="1062698"/>
            <a:ext cx="603504" cy="603504"/>
          </a:xfrm>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590005" y="1716305"/>
            <a:ext cx="3008631" cy="348162"/>
          </a:xfrm>
        </p:spPr>
        <p:txBody>
          <a:bodyPr/>
          <a:lstStyle/>
          <a:p>
            <a:r>
              <a:rPr lang="en-US" dirty="0"/>
              <a:t>Admin User View</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xfrm>
            <a:off x="3236174" y="3795361"/>
            <a:ext cx="603504" cy="603504"/>
          </a:xfrm>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2393698" y="4426677"/>
            <a:ext cx="3008631" cy="348162"/>
          </a:xfrm>
        </p:spPr>
        <p:txBody>
          <a:bodyPr/>
          <a:lstStyle/>
          <a:p>
            <a:r>
              <a:rPr lang="en-US" dirty="0"/>
              <a:t>Admin Event View</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10599236" y="3913062"/>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8543465" y="4452268"/>
            <a:ext cx="3008631" cy="348162"/>
          </a:xfrm>
        </p:spPr>
        <p:txBody>
          <a:bodyPr/>
          <a:lstStyle/>
          <a:p>
            <a:r>
              <a:rPr lang="en-US" dirty="0"/>
              <a:t>Calendar View</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June 3, 2022</a:t>
            </a:r>
          </a:p>
        </p:txBody>
      </p:sp>
      <p:pic>
        <p:nvPicPr>
          <p:cNvPr id="5" name="Picture 4" descr="Graphical user interface&#10;&#10;Description automatically generated">
            <a:extLst>
              <a:ext uri="{FF2B5EF4-FFF2-40B4-BE49-F238E27FC236}">
                <a16:creationId xmlns:a16="http://schemas.microsoft.com/office/drawing/2014/main" id="{E5D618D9-AFB0-BB97-37ED-931017463F5C}"/>
              </a:ext>
            </a:extLst>
          </p:cNvPr>
          <p:cNvPicPr>
            <a:picLocks noChangeAspect="1"/>
          </p:cNvPicPr>
          <p:nvPr/>
        </p:nvPicPr>
        <p:blipFill>
          <a:blip r:embed="rId6"/>
          <a:stretch>
            <a:fillRect/>
          </a:stretch>
        </p:blipFill>
        <p:spPr>
          <a:xfrm>
            <a:off x="2962944" y="2085208"/>
            <a:ext cx="1626257" cy="1546691"/>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A8ABFFE-7280-B888-B5FD-12AC47FB29F7}"/>
              </a:ext>
            </a:extLst>
          </p:cNvPr>
          <p:cNvPicPr>
            <a:picLocks noChangeAspect="1"/>
          </p:cNvPicPr>
          <p:nvPr/>
        </p:nvPicPr>
        <p:blipFill>
          <a:blip r:embed="rId7"/>
          <a:stretch>
            <a:fillRect/>
          </a:stretch>
        </p:blipFill>
        <p:spPr>
          <a:xfrm>
            <a:off x="7135839" y="2040694"/>
            <a:ext cx="3355483" cy="1591205"/>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16B45309-22FC-DECD-A73C-E8A497C91DFC}"/>
              </a:ext>
            </a:extLst>
          </p:cNvPr>
          <p:cNvPicPr>
            <a:picLocks noChangeAspect="1"/>
          </p:cNvPicPr>
          <p:nvPr/>
        </p:nvPicPr>
        <p:blipFill>
          <a:blip r:embed="rId8"/>
          <a:stretch>
            <a:fillRect/>
          </a:stretch>
        </p:blipFill>
        <p:spPr>
          <a:xfrm>
            <a:off x="3168862" y="4752927"/>
            <a:ext cx="3197290" cy="1606229"/>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C8D81F78-78DA-26FA-003C-EAE5967F926D}"/>
              </a:ext>
            </a:extLst>
          </p:cNvPr>
          <p:cNvPicPr>
            <a:picLocks noChangeAspect="1"/>
          </p:cNvPicPr>
          <p:nvPr/>
        </p:nvPicPr>
        <p:blipFill>
          <a:blip r:embed="rId9"/>
          <a:stretch>
            <a:fillRect/>
          </a:stretch>
        </p:blipFill>
        <p:spPr>
          <a:xfrm>
            <a:off x="8144416" y="4919061"/>
            <a:ext cx="3059505" cy="154984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dirty="0"/>
              <a:t>Product Benefits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956595" y="2807310"/>
            <a:ext cx="5824073" cy="1940149"/>
          </a:xfrm>
        </p:spPr>
        <p:txBody>
          <a:bodyPr/>
          <a:lstStyle/>
          <a:p>
            <a:r>
              <a:rPr lang="en-ZA" dirty="0"/>
              <a:t>Easy and familiar to use</a:t>
            </a:r>
          </a:p>
          <a:p>
            <a:r>
              <a:rPr lang="en-ZA" dirty="0"/>
              <a:t>Opportunities for community connections</a:t>
            </a:r>
          </a:p>
          <a:p>
            <a:r>
              <a:rPr lang="en-US" dirty="0"/>
              <a:t>Fosters togetherness and community</a:t>
            </a:r>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June 3, 2022</a:t>
            </a:r>
          </a:p>
        </p:txBody>
      </p:sp>
    </p:spTree>
    <p:extLst>
      <p:ext uri="{BB962C8B-B14F-4D97-AF65-F5344CB8AC3E}">
        <p14:creationId xmlns:p14="http://schemas.microsoft.com/office/powerpoint/2010/main" val="201191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a:t>Coding Languages</a:t>
            </a:r>
          </a:p>
        </p:txBody>
      </p:sp>
      <p:sp>
        <p:nvSpPr>
          <p:cNvPr id="121" name="Text Placeholder 120">
            <a:extLst>
              <a:ext uri="{FF2B5EF4-FFF2-40B4-BE49-F238E27FC236}">
                <a16:creationId xmlns:a16="http://schemas.microsoft.com/office/drawing/2014/main" id="{3EC3454A-0EA5-4C3A-B450-DDFF5E5870F2}"/>
              </a:ext>
            </a:extLst>
          </p:cNvPr>
          <p:cNvSpPr>
            <a:spLocks noGrp="1"/>
          </p:cNvSpPr>
          <p:nvPr>
            <p:ph type="body" sz="quarter" idx="21"/>
          </p:nvPr>
        </p:nvSpPr>
        <p:spPr>
          <a:xfrm>
            <a:off x="930273" y="2216292"/>
            <a:ext cx="1611892" cy="1151632"/>
          </a:xfrm>
        </p:spPr>
        <p:txBody>
          <a:bodyPr/>
          <a:lstStyle/>
          <a:p>
            <a:r>
              <a:rPr lang="en-US" dirty="0"/>
              <a:t>2.6%</a:t>
            </a:r>
          </a:p>
        </p:txBody>
      </p:sp>
      <p:sp>
        <p:nvSpPr>
          <p:cNvPr id="122" name="Text Placeholder 121">
            <a:extLst>
              <a:ext uri="{FF2B5EF4-FFF2-40B4-BE49-F238E27FC236}">
                <a16:creationId xmlns:a16="http://schemas.microsoft.com/office/drawing/2014/main" id="{9B62333D-A92E-480A-B410-E38591B9F824}"/>
              </a:ext>
            </a:extLst>
          </p:cNvPr>
          <p:cNvSpPr>
            <a:spLocks noGrp="1"/>
          </p:cNvSpPr>
          <p:nvPr>
            <p:ph type="body" sz="quarter" idx="22"/>
          </p:nvPr>
        </p:nvSpPr>
        <p:spPr>
          <a:xfrm>
            <a:off x="3613801" y="2216293"/>
            <a:ext cx="1611892" cy="1151632"/>
          </a:xfrm>
        </p:spPr>
        <p:txBody>
          <a:bodyPr/>
          <a:lstStyle/>
          <a:p>
            <a:r>
              <a:rPr lang="en-US" dirty="0"/>
              <a:t>3.4%</a:t>
            </a:r>
          </a:p>
        </p:txBody>
      </p:sp>
      <p:sp>
        <p:nvSpPr>
          <p:cNvPr id="123" name="Text Placeholder 122">
            <a:extLst>
              <a:ext uri="{FF2B5EF4-FFF2-40B4-BE49-F238E27FC236}">
                <a16:creationId xmlns:a16="http://schemas.microsoft.com/office/drawing/2014/main" id="{FB3CE12F-738B-455E-9355-23BD96C57029}"/>
              </a:ext>
            </a:extLst>
          </p:cNvPr>
          <p:cNvSpPr>
            <a:spLocks noGrp="1"/>
          </p:cNvSpPr>
          <p:nvPr>
            <p:ph type="body" sz="quarter" idx="23"/>
          </p:nvPr>
        </p:nvSpPr>
        <p:spPr>
          <a:xfrm>
            <a:off x="6297329" y="2216293"/>
            <a:ext cx="1611892" cy="1151632"/>
          </a:xfrm>
        </p:spPr>
        <p:txBody>
          <a:bodyPr/>
          <a:lstStyle/>
          <a:p>
            <a:r>
              <a:rPr lang="en-US" dirty="0"/>
              <a:t>30%</a:t>
            </a:r>
          </a:p>
        </p:txBody>
      </p:sp>
      <p:sp>
        <p:nvSpPr>
          <p:cNvPr id="124" name="Text Placeholder 123">
            <a:extLst>
              <a:ext uri="{FF2B5EF4-FFF2-40B4-BE49-F238E27FC236}">
                <a16:creationId xmlns:a16="http://schemas.microsoft.com/office/drawing/2014/main" id="{88FF8AD0-5502-494F-B9DF-E65EEB0F074D}"/>
              </a:ext>
            </a:extLst>
          </p:cNvPr>
          <p:cNvSpPr>
            <a:spLocks noGrp="1"/>
          </p:cNvSpPr>
          <p:nvPr>
            <p:ph type="body" sz="quarter" idx="24"/>
          </p:nvPr>
        </p:nvSpPr>
        <p:spPr>
          <a:xfrm>
            <a:off x="8980856" y="2216293"/>
            <a:ext cx="1611892" cy="1151632"/>
          </a:xfrm>
        </p:spPr>
        <p:txBody>
          <a:bodyPr/>
          <a:lstStyle/>
          <a:p>
            <a:r>
              <a:rPr lang="en-US" dirty="0"/>
              <a:t>64%</a:t>
            </a:r>
          </a:p>
        </p:txBody>
      </p:sp>
      <p:sp>
        <p:nvSpPr>
          <p:cNvPr id="17" name="Text Placeholder 16">
            <a:extLst>
              <a:ext uri="{FF2B5EF4-FFF2-40B4-BE49-F238E27FC236}">
                <a16:creationId xmlns:a16="http://schemas.microsoft.com/office/drawing/2014/main" id="{485F1817-57FD-4E22-B791-FB703191695E}"/>
              </a:ext>
            </a:extLst>
          </p:cNvPr>
          <p:cNvSpPr>
            <a:spLocks noGrp="1"/>
          </p:cNvSpPr>
          <p:nvPr>
            <p:ph type="body" sz="quarter" idx="12"/>
          </p:nvPr>
        </p:nvSpPr>
        <p:spPr>
          <a:xfrm>
            <a:off x="545026" y="3927568"/>
            <a:ext cx="2382386" cy="613702"/>
          </a:xfrm>
        </p:spPr>
        <p:txBody>
          <a:bodyPr/>
          <a:lstStyle/>
          <a:p>
            <a:r>
              <a:rPr lang="en-US" dirty="0"/>
              <a:t>HTML</a:t>
            </a:r>
          </a:p>
        </p:txBody>
      </p:sp>
      <p:sp>
        <p:nvSpPr>
          <p:cNvPr id="19" name="Text Placeholder 18">
            <a:extLst>
              <a:ext uri="{FF2B5EF4-FFF2-40B4-BE49-F238E27FC236}">
                <a16:creationId xmlns:a16="http://schemas.microsoft.com/office/drawing/2014/main" id="{116241FF-379D-4C5E-A5A9-5ACCE975E40A}"/>
              </a:ext>
            </a:extLst>
          </p:cNvPr>
          <p:cNvSpPr>
            <a:spLocks noGrp="1"/>
          </p:cNvSpPr>
          <p:nvPr>
            <p:ph type="body" sz="quarter" idx="15"/>
          </p:nvPr>
        </p:nvSpPr>
        <p:spPr>
          <a:xfrm>
            <a:off x="3228554" y="3927568"/>
            <a:ext cx="2382386" cy="613702"/>
          </a:xfrm>
        </p:spPr>
        <p:txBody>
          <a:bodyPr/>
          <a:lstStyle/>
          <a:p>
            <a:r>
              <a:rPr lang="en-US" dirty="0"/>
              <a:t>CSS</a:t>
            </a:r>
          </a:p>
        </p:txBody>
      </p:sp>
      <p:sp>
        <p:nvSpPr>
          <p:cNvPr id="21" name="Text Placeholder 20">
            <a:extLst>
              <a:ext uri="{FF2B5EF4-FFF2-40B4-BE49-F238E27FC236}">
                <a16:creationId xmlns:a16="http://schemas.microsoft.com/office/drawing/2014/main" id="{80403D31-4B7A-4D06-B2C8-5671B2040902}"/>
              </a:ext>
            </a:extLst>
          </p:cNvPr>
          <p:cNvSpPr>
            <a:spLocks noGrp="1"/>
          </p:cNvSpPr>
          <p:nvPr>
            <p:ph type="body" sz="quarter" idx="17"/>
          </p:nvPr>
        </p:nvSpPr>
        <p:spPr>
          <a:xfrm>
            <a:off x="5912082" y="3927568"/>
            <a:ext cx="2382386" cy="613702"/>
          </a:xfrm>
        </p:spPr>
        <p:txBody>
          <a:bodyPr/>
          <a:lstStyle/>
          <a:p>
            <a:r>
              <a:rPr lang="en-US" dirty="0"/>
              <a:t>JavaScript</a:t>
            </a:r>
          </a:p>
        </p:txBody>
      </p:sp>
      <p:sp>
        <p:nvSpPr>
          <p:cNvPr id="23" name="Text Placeholder 22">
            <a:extLst>
              <a:ext uri="{FF2B5EF4-FFF2-40B4-BE49-F238E27FC236}">
                <a16:creationId xmlns:a16="http://schemas.microsoft.com/office/drawing/2014/main" id="{E1846A24-F89C-4782-A3CB-3C8B710BC77B}"/>
              </a:ext>
            </a:extLst>
          </p:cNvPr>
          <p:cNvSpPr>
            <a:spLocks noGrp="1"/>
          </p:cNvSpPr>
          <p:nvPr>
            <p:ph type="body" sz="quarter" idx="19"/>
          </p:nvPr>
        </p:nvSpPr>
        <p:spPr>
          <a:xfrm>
            <a:off x="8595609" y="3927568"/>
            <a:ext cx="2382386" cy="613702"/>
          </a:xfrm>
        </p:spPr>
        <p:txBody>
          <a:bodyPr/>
          <a:lstStyle/>
          <a:p>
            <a:r>
              <a:rPr lang="en-US" dirty="0"/>
              <a:t>Java</a:t>
            </a:r>
          </a:p>
        </p:txBody>
      </p:sp>
      <p:sp>
        <p:nvSpPr>
          <p:cNvPr id="254" name="Footer Placeholder 253">
            <a:extLst>
              <a:ext uri="{FF2B5EF4-FFF2-40B4-BE49-F238E27FC236}">
                <a16:creationId xmlns:a16="http://schemas.microsoft.com/office/drawing/2014/main" id="{9DF4D139-9BDD-4805-9790-7AE16FDFB6EC}"/>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434" name="Date Placeholder 433">
            <a:extLst>
              <a:ext uri="{FF2B5EF4-FFF2-40B4-BE49-F238E27FC236}">
                <a16:creationId xmlns:a16="http://schemas.microsoft.com/office/drawing/2014/main" id="{0377EB1E-65F5-456C-9DB1-7FB8F5C77211}"/>
              </a:ext>
            </a:extLst>
          </p:cNvPr>
          <p:cNvSpPr>
            <a:spLocks noGrp="1"/>
          </p:cNvSpPr>
          <p:nvPr>
            <p:ph type="dt" sz="half" idx="2"/>
          </p:nvPr>
        </p:nvSpPr>
        <p:spPr>
          <a:xfrm rot="5400000">
            <a:off x="10595991" y="5074920"/>
            <a:ext cx="2647667" cy="365125"/>
          </a:xfrm>
        </p:spPr>
        <p:txBody>
          <a:bodyPr/>
          <a:lstStyle/>
          <a:p>
            <a:r>
              <a:rPr lang="en-US" dirty="0"/>
              <a:t>June 3, 2022</a:t>
            </a:r>
          </a:p>
        </p:txBody>
      </p:sp>
      <p:grpSp>
        <p:nvGrpSpPr>
          <p:cNvPr id="18" name="Graphic 17">
            <a:extLst>
              <a:ext uri="{FF2B5EF4-FFF2-40B4-BE49-F238E27FC236}">
                <a16:creationId xmlns:a16="http://schemas.microsoft.com/office/drawing/2014/main" id="{6AB4C7D7-85FD-45DC-B118-5116A234F3BC}"/>
              </a:ext>
              <a:ext uri="{C183D7F6-B498-43B3-948B-1728B52AA6E4}">
                <adec:decorative xmlns:adec="http://schemas.microsoft.com/office/drawing/2017/decorative" val="1"/>
              </a:ext>
            </a:extLst>
          </p:cNvPr>
          <p:cNvGrpSpPr/>
          <p:nvPr/>
        </p:nvGrpSpPr>
        <p:grpSpPr>
          <a:xfrm>
            <a:off x="824932" y="1880822"/>
            <a:ext cx="1822574" cy="1822573"/>
            <a:chOff x="545026" y="3295434"/>
            <a:chExt cx="2382386" cy="2382385"/>
          </a:xfrm>
        </p:grpSpPr>
        <p:sp>
          <p:nvSpPr>
            <p:cNvPr id="20" name="Graphic 17">
              <a:extLst>
                <a:ext uri="{FF2B5EF4-FFF2-40B4-BE49-F238E27FC236}">
                  <a16:creationId xmlns:a16="http://schemas.microsoft.com/office/drawing/2014/main" id="{42D5DCDC-AC8E-47BA-9E78-438F00FF3204}"/>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2" name="Graphic 17">
              <a:extLst>
                <a:ext uri="{FF2B5EF4-FFF2-40B4-BE49-F238E27FC236}">
                  <a16:creationId xmlns:a16="http://schemas.microsoft.com/office/drawing/2014/main" id="{11347CE7-3994-4114-A0FF-31E477D1388D}"/>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accent5"/>
            </a:solidFill>
            <a:ln w="3014" cap="flat">
              <a:noFill/>
              <a:prstDash val="solid"/>
              <a:miter/>
            </a:ln>
          </p:spPr>
          <p:txBody>
            <a:bodyPr rtlCol="0" anchor="ctr"/>
            <a:lstStyle/>
            <a:p>
              <a:endParaRPr lang="en-US" dirty="0"/>
            </a:p>
          </p:txBody>
        </p:sp>
      </p:grpSp>
      <p:grpSp>
        <p:nvGrpSpPr>
          <p:cNvPr id="24" name="Graphic 19">
            <a:extLst>
              <a:ext uri="{FF2B5EF4-FFF2-40B4-BE49-F238E27FC236}">
                <a16:creationId xmlns:a16="http://schemas.microsoft.com/office/drawing/2014/main" id="{C3274E2D-7322-450D-B329-E7F0484211FE}"/>
              </a:ext>
              <a:ext uri="{C183D7F6-B498-43B3-948B-1728B52AA6E4}">
                <adec:decorative xmlns:adec="http://schemas.microsoft.com/office/drawing/2017/decorative" val="1"/>
              </a:ext>
            </a:extLst>
          </p:cNvPr>
          <p:cNvGrpSpPr/>
          <p:nvPr/>
        </p:nvGrpSpPr>
        <p:grpSpPr>
          <a:xfrm>
            <a:off x="3508460" y="1880822"/>
            <a:ext cx="1822574" cy="1822574"/>
            <a:chOff x="3228554" y="3295434"/>
            <a:chExt cx="2382386" cy="2382386"/>
          </a:xfrm>
        </p:grpSpPr>
        <p:sp>
          <p:nvSpPr>
            <p:cNvPr id="25" name="Graphic 19">
              <a:extLst>
                <a:ext uri="{FF2B5EF4-FFF2-40B4-BE49-F238E27FC236}">
                  <a16:creationId xmlns:a16="http://schemas.microsoft.com/office/drawing/2014/main" id="{22BB1AEA-648A-428A-A5AB-7ABD13965AB1}"/>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6" name="Graphic 19">
              <a:extLst>
                <a:ext uri="{FF2B5EF4-FFF2-40B4-BE49-F238E27FC236}">
                  <a16:creationId xmlns:a16="http://schemas.microsoft.com/office/drawing/2014/main" id="{4FD12B93-6BE9-4848-9232-C173B66BEFCA}"/>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accent6">
                <a:lumMod val="75000"/>
              </a:schemeClr>
            </a:solidFill>
            <a:ln w="3014" cap="flat">
              <a:noFill/>
              <a:prstDash val="solid"/>
              <a:miter/>
            </a:ln>
          </p:spPr>
          <p:txBody>
            <a:bodyPr rtlCol="0" anchor="ctr"/>
            <a:lstStyle/>
            <a:p>
              <a:endParaRPr lang="en-US" dirty="0"/>
            </a:p>
          </p:txBody>
        </p:sp>
      </p:grpSp>
      <p:grpSp>
        <p:nvGrpSpPr>
          <p:cNvPr id="27" name="Graphic 21">
            <a:extLst>
              <a:ext uri="{FF2B5EF4-FFF2-40B4-BE49-F238E27FC236}">
                <a16:creationId xmlns:a16="http://schemas.microsoft.com/office/drawing/2014/main" id="{48515CB0-1F54-4246-9205-AC1FA008E689}"/>
              </a:ext>
              <a:ext uri="{C183D7F6-B498-43B3-948B-1728B52AA6E4}">
                <adec:decorative xmlns:adec="http://schemas.microsoft.com/office/drawing/2017/decorative" val="1"/>
              </a:ext>
            </a:extLst>
          </p:cNvPr>
          <p:cNvGrpSpPr/>
          <p:nvPr/>
        </p:nvGrpSpPr>
        <p:grpSpPr>
          <a:xfrm>
            <a:off x="6191999" y="1880822"/>
            <a:ext cx="1822552" cy="1822574"/>
            <a:chOff x="5912082" y="3295434"/>
            <a:chExt cx="2382356" cy="2382386"/>
          </a:xfrm>
        </p:grpSpPr>
        <p:sp>
          <p:nvSpPr>
            <p:cNvPr id="28" name="Graphic 21">
              <a:extLst>
                <a:ext uri="{FF2B5EF4-FFF2-40B4-BE49-F238E27FC236}">
                  <a16:creationId xmlns:a16="http://schemas.microsoft.com/office/drawing/2014/main" id="{4488B693-6D14-4B14-8371-AA6BBFDCB674}"/>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9" name="Graphic 21">
              <a:extLst>
                <a:ext uri="{FF2B5EF4-FFF2-40B4-BE49-F238E27FC236}">
                  <a16:creationId xmlns:a16="http://schemas.microsoft.com/office/drawing/2014/main" id="{88DB45DA-52F1-4715-B577-62F3689BDCA8}"/>
                </a:ext>
              </a:extLst>
            </p:cNvPr>
            <p:cNvSpPr/>
            <p:nvPr/>
          </p:nvSpPr>
          <p:spPr>
            <a:xfrm>
              <a:off x="7307720" y="4367886"/>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accent1">
                <a:lumMod val="50000"/>
                <a:lumOff val="50000"/>
              </a:schemeClr>
            </a:solidFill>
            <a:ln w="3014" cap="flat">
              <a:noFill/>
              <a:prstDash val="solid"/>
              <a:miter/>
            </a:ln>
          </p:spPr>
          <p:txBody>
            <a:bodyPr rtlCol="0" anchor="ctr"/>
            <a:lstStyle/>
            <a:p>
              <a:endParaRPr lang="en-US" dirty="0"/>
            </a:p>
          </p:txBody>
        </p:sp>
      </p:grpSp>
      <p:grpSp>
        <p:nvGrpSpPr>
          <p:cNvPr id="30" name="Graphic 23">
            <a:extLst>
              <a:ext uri="{FF2B5EF4-FFF2-40B4-BE49-F238E27FC236}">
                <a16:creationId xmlns:a16="http://schemas.microsoft.com/office/drawing/2014/main" id="{C40853A7-FCBE-4866-B403-3823B9EA9D37}"/>
              </a:ext>
              <a:ext uri="{C183D7F6-B498-43B3-948B-1728B52AA6E4}">
                <adec:decorative xmlns:adec="http://schemas.microsoft.com/office/drawing/2017/decorative" val="1"/>
              </a:ext>
            </a:extLst>
          </p:cNvPr>
          <p:cNvGrpSpPr/>
          <p:nvPr/>
        </p:nvGrpSpPr>
        <p:grpSpPr>
          <a:xfrm>
            <a:off x="8875538" y="1880822"/>
            <a:ext cx="1822529" cy="1822574"/>
            <a:chOff x="8595609" y="3295434"/>
            <a:chExt cx="2382326" cy="2382386"/>
          </a:xfrm>
        </p:grpSpPr>
        <p:sp>
          <p:nvSpPr>
            <p:cNvPr id="31" name="Graphic 23">
              <a:extLst>
                <a:ext uri="{FF2B5EF4-FFF2-40B4-BE49-F238E27FC236}">
                  <a16:creationId xmlns:a16="http://schemas.microsoft.com/office/drawing/2014/main" id="{55F11AC1-6BB9-4D2B-9BF0-3D1551F78095}"/>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32" name="Graphic 23">
              <a:extLst>
                <a:ext uri="{FF2B5EF4-FFF2-40B4-BE49-F238E27FC236}">
                  <a16:creationId xmlns:a16="http://schemas.microsoft.com/office/drawing/2014/main" id="{70EACCA0-807F-4040-BB88-BF740957326E}"/>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accent3"/>
            </a:solidFill>
            <a:ln w="3014"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168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itle 364">
            <a:extLst>
              <a:ext uri="{FF2B5EF4-FFF2-40B4-BE49-F238E27FC236}">
                <a16:creationId xmlns:a16="http://schemas.microsoft.com/office/drawing/2014/main" id="{93AD7ABD-C576-4BB6-A3AE-23B58DE5720D}"/>
              </a:ext>
            </a:extLst>
          </p:cNvPr>
          <p:cNvSpPr>
            <a:spLocks noGrp="1"/>
          </p:cNvSpPr>
          <p:nvPr>
            <p:ph type="title"/>
          </p:nvPr>
        </p:nvSpPr>
        <p:spPr>
          <a:xfrm>
            <a:off x="661216" y="2375820"/>
            <a:ext cx="1939480" cy="2218499"/>
          </a:xfrm>
        </p:spPr>
        <p:txBody>
          <a:bodyPr/>
          <a:lstStyle/>
          <a:p>
            <a:r>
              <a:rPr lang="en-US" dirty="0"/>
              <a:t>Our tech  </a:t>
            </a:r>
          </a:p>
        </p:txBody>
      </p:sp>
      <p:pic>
        <p:nvPicPr>
          <p:cNvPr id="43" name="Picture Placeholder 42">
            <a:extLst>
              <a:ext uri="{FF2B5EF4-FFF2-40B4-BE49-F238E27FC236}">
                <a16:creationId xmlns:a16="http://schemas.microsoft.com/office/drawing/2014/main" id="{489694FF-09A3-47B9-B459-215DAA4A0465}"/>
              </a:ext>
            </a:extLst>
          </p:cNvPr>
          <p:cNvPicPr>
            <a:picLocks noGrp="1" noChangeAspect="1"/>
          </p:cNvPicPr>
          <p:nvPr>
            <p:ph type="pic" sz="quarter" idx="16"/>
          </p:nvPr>
        </p:nvPicPr>
        <p:blipFill rotWithShape="1">
          <a:blip r:embed="rId2">
            <a:extLst>
              <a:ext uri="{96DAC541-7B7A-43D3-8B79-37D633B846F1}">
                <asvg:svgBlip xmlns:asvg="http://schemas.microsoft.com/office/drawing/2016/SVG/main" r:embed="rId3"/>
              </a:ext>
            </a:extLst>
          </a:blip>
          <a:srcRect l="-12793" t="-27182" r="-12766" b="-205"/>
          <a:stretch/>
        </p:blipFill>
        <p:spPr>
          <a:xfrm>
            <a:off x="2826286" y="1447151"/>
            <a:ext cx="2011680" cy="1005840"/>
          </a:xfrm>
        </p:spPr>
      </p:pic>
      <p:pic>
        <p:nvPicPr>
          <p:cNvPr id="47" name="Picture Placeholder 46">
            <a:extLst>
              <a:ext uri="{FF2B5EF4-FFF2-40B4-BE49-F238E27FC236}">
                <a16:creationId xmlns:a16="http://schemas.microsoft.com/office/drawing/2014/main" id="{6DE80A00-9E8B-4ACB-89B0-C4C0F33630EC}"/>
              </a:ext>
            </a:extLst>
          </p:cNvPr>
          <p:cNvPicPr>
            <a:picLocks noGrp="1" noChangeAspect="1"/>
          </p:cNvPicPr>
          <p:nvPr>
            <p:ph type="pic" sz="quarter" idx="39"/>
          </p:nvPr>
        </p:nvPicPr>
        <p:blipFill>
          <a:blip r:embed="rId4"/>
          <a:srcRect/>
          <a:stretch/>
        </p:blipFill>
        <p:spPr>
          <a:xfrm>
            <a:off x="5113319" y="1499324"/>
            <a:ext cx="1553856" cy="1077340"/>
          </a:xfrm>
          <a:solidFill>
            <a:schemeClr val="accent1"/>
          </a:solidFill>
        </p:spPr>
      </p:pic>
      <p:pic>
        <p:nvPicPr>
          <p:cNvPr id="51" name="Picture Placeholder 50">
            <a:extLst>
              <a:ext uri="{FF2B5EF4-FFF2-40B4-BE49-F238E27FC236}">
                <a16:creationId xmlns:a16="http://schemas.microsoft.com/office/drawing/2014/main" id="{6601BC64-FE14-4DB5-8B36-4E25B36713B9}"/>
              </a:ext>
            </a:extLst>
          </p:cNvPr>
          <p:cNvPicPr>
            <a:picLocks noGrp="1" noChangeAspect="1"/>
          </p:cNvPicPr>
          <p:nvPr>
            <p:ph type="pic" sz="quarter" idx="40"/>
          </p:nvPr>
        </p:nvPicPr>
        <p:blipFill>
          <a:blip r:embed="rId5"/>
          <a:srcRect/>
          <a:stretch/>
        </p:blipFill>
        <p:spPr>
          <a:xfrm>
            <a:off x="7174038" y="1542441"/>
            <a:ext cx="874239" cy="655679"/>
          </a:xfrm>
        </p:spPr>
      </p:pic>
      <p:pic>
        <p:nvPicPr>
          <p:cNvPr id="55" name="Picture Placeholder 54">
            <a:extLst>
              <a:ext uri="{FF2B5EF4-FFF2-40B4-BE49-F238E27FC236}">
                <a16:creationId xmlns:a16="http://schemas.microsoft.com/office/drawing/2014/main" id="{F23CFDFC-E456-4B62-B169-3E518F6B4D92}"/>
              </a:ext>
            </a:extLst>
          </p:cNvPr>
          <p:cNvPicPr>
            <a:picLocks noGrp="1" noChangeAspect="1"/>
          </p:cNvPicPr>
          <p:nvPr>
            <p:ph type="pic" sz="quarter" idx="41"/>
          </p:nvPr>
        </p:nvPicPr>
        <p:blipFill>
          <a:blip r:embed="rId6"/>
          <a:srcRect/>
          <a:stretch/>
        </p:blipFill>
        <p:spPr>
          <a:xfrm>
            <a:off x="7853770" y="1780126"/>
            <a:ext cx="874239" cy="874239"/>
          </a:xfrm>
        </p:spPr>
      </p:pic>
      <p:sp>
        <p:nvSpPr>
          <p:cNvPr id="261" name="Text Placeholder 260">
            <a:extLst>
              <a:ext uri="{FF2B5EF4-FFF2-40B4-BE49-F238E27FC236}">
                <a16:creationId xmlns:a16="http://schemas.microsoft.com/office/drawing/2014/main" id="{3B528EB5-E06C-4ED5-95D1-0FC922CC8750}"/>
              </a:ext>
            </a:extLst>
          </p:cNvPr>
          <p:cNvSpPr>
            <a:spLocks noGrp="1"/>
          </p:cNvSpPr>
          <p:nvPr>
            <p:ph type="body" sz="quarter" idx="19"/>
          </p:nvPr>
        </p:nvSpPr>
        <p:spPr>
          <a:xfrm>
            <a:off x="2796727" y="2972370"/>
            <a:ext cx="2085792" cy="274650"/>
          </a:xfrm>
        </p:spPr>
        <p:txBody>
          <a:bodyPr/>
          <a:lstStyle/>
          <a:p>
            <a:r>
              <a:rPr lang="en-US" dirty="0"/>
              <a:t>OpenJDK 17</a:t>
            </a:r>
          </a:p>
        </p:txBody>
      </p:sp>
      <p:sp>
        <p:nvSpPr>
          <p:cNvPr id="262" name="Text Placeholder 261">
            <a:extLst>
              <a:ext uri="{FF2B5EF4-FFF2-40B4-BE49-F238E27FC236}">
                <a16:creationId xmlns:a16="http://schemas.microsoft.com/office/drawing/2014/main" id="{15B31211-4F58-4F2A-9E2D-66F461BF547C}"/>
              </a:ext>
            </a:extLst>
          </p:cNvPr>
          <p:cNvSpPr>
            <a:spLocks noGrp="1"/>
          </p:cNvSpPr>
          <p:nvPr>
            <p:ph type="body" sz="quarter" idx="20"/>
          </p:nvPr>
        </p:nvSpPr>
        <p:spPr>
          <a:xfrm>
            <a:off x="2896865" y="3198338"/>
            <a:ext cx="1885516" cy="365125"/>
          </a:xfrm>
        </p:spPr>
        <p:txBody>
          <a:bodyPr/>
          <a:lstStyle/>
          <a:p>
            <a:r>
              <a:rPr lang="en-US" dirty="0"/>
              <a:t>Server</a:t>
            </a:r>
          </a:p>
        </p:txBody>
      </p:sp>
      <p:sp>
        <p:nvSpPr>
          <p:cNvPr id="263" name="Text Placeholder 262">
            <a:extLst>
              <a:ext uri="{FF2B5EF4-FFF2-40B4-BE49-F238E27FC236}">
                <a16:creationId xmlns:a16="http://schemas.microsoft.com/office/drawing/2014/main" id="{AA6C7FBA-C196-4AE6-B167-6C55ED097412}"/>
              </a:ext>
            </a:extLst>
          </p:cNvPr>
          <p:cNvSpPr>
            <a:spLocks noGrp="1"/>
          </p:cNvSpPr>
          <p:nvPr>
            <p:ph type="body" sz="quarter" idx="21"/>
          </p:nvPr>
        </p:nvSpPr>
        <p:spPr>
          <a:xfrm>
            <a:off x="4898932" y="2972370"/>
            <a:ext cx="2085792" cy="274650"/>
          </a:xfrm>
        </p:spPr>
        <p:txBody>
          <a:bodyPr/>
          <a:lstStyle/>
          <a:p>
            <a:r>
              <a:rPr lang="en-US" dirty="0"/>
              <a:t>MySQL</a:t>
            </a:r>
          </a:p>
        </p:txBody>
      </p:sp>
      <p:sp>
        <p:nvSpPr>
          <p:cNvPr id="264" name="Text Placeholder 263">
            <a:extLst>
              <a:ext uri="{FF2B5EF4-FFF2-40B4-BE49-F238E27FC236}">
                <a16:creationId xmlns:a16="http://schemas.microsoft.com/office/drawing/2014/main" id="{4E5EE2B9-D150-453A-9E1D-D413883AC3CE}"/>
              </a:ext>
            </a:extLst>
          </p:cNvPr>
          <p:cNvSpPr>
            <a:spLocks noGrp="1"/>
          </p:cNvSpPr>
          <p:nvPr>
            <p:ph type="body" sz="quarter" idx="22"/>
          </p:nvPr>
        </p:nvSpPr>
        <p:spPr>
          <a:xfrm>
            <a:off x="4999070" y="3198338"/>
            <a:ext cx="1885516" cy="365125"/>
          </a:xfrm>
        </p:spPr>
        <p:txBody>
          <a:bodyPr/>
          <a:lstStyle/>
          <a:p>
            <a:r>
              <a:rPr lang="en-US" dirty="0"/>
              <a:t>Database </a:t>
            </a:r>
          </a:p>
        </p:txBody>
      </p:sp>
      <p:sp>
        <p:nvSpPr>
          <p:cNvPr id="265" name="Text Placeholder 264">
            <a:extLst>
              <a:ext uri="{FF2B5EF4-FFF2-40B4-BE49-F238E27FC236}">
                <a16:creationId xmlns:a16="http://schemas.microsoft.com/office/drawing/2014/main" id="{73864EC9-D7AB-4468-9F82-A19238933C17}"/>
              </a:ext>
            </a:extLst>
          </p:cNvPr>
          <p:cNvSpPr>
            <a:spLocks noGrp="1"/>
          </p:cNvSpPr>
          <p:nvPr>
            <p:ph type="body" sz="quarter" idx="23"/>
          </p:nvPr>
        </p:nvSpPr>
        <p:spPr>
          <a:xfrm>
            <a:off x="7000136" y="2972538"/>
            <a:ext cx="2085792" cy="274650"/>
          </a:xfrm>
        </p:spPr>
        <p:txBody>
          <a:bodyPr/>
          <a:lstStyle/>
          <a:p>
            <a:r>
              <a:rPr lang="en-US" dirty="0"/>
              <a:t>Spring &amp; Spring Boot​​</a:t>
            </a:r>
          </a:p>
        </p:txBody>
      </p:sp>
      <p:sp>
        <p:nvSpPr>
          <p:cNvPr id="266" name="Text Placeholder 265">
            <a:extLst>
              <a:ext uri="{FF2B5EF4-FFF2-40B4-BE49-F238E27FC236}">
                <a16:creationId xmlns:a16="http://schemas.microsoft.com/office/drawing/2014/main" id="{07875ABF-89D4-4476-BEBD-FD3F3A524249}"/>
              </a:ext>
            </a:extLst>
          </p:cNvPr>
          <p:cNvSpPr>
            <a:spLocks noGrp="1"/>
          </p:cNvSpPr>
          <p:nvPr>
            <p:ph type="body" sz="quarter" idx="24"/>
          </p:nvPr>
        </p:nvSpPr>
        <p:spPr>
          <a:xfrm>
            <a:off x="7110296" y="3290425"/>
            <a:ext cx="1885516" cy="365125"/>
          </a:xfrm>
        </p:spPr>
        <p:txBody>
          <a:bodyPr/>
          <a:lstStyle/>
          <a:p>
            <a:r>
              <a:rPr lang="en-US" dirty="0"/>
              <a:t>Server Framework &amp; Microservices</a:t>
            </a:r>
          </a:p>
        </p:txBody>
      </p:sp>
      <p:sp>
        <p:nvSpPr>
          <p:cNvPr id="267" name="Text Placeholder 266">
            <a:extLst>
              <a:ext uri="{FF2B5EF4-FFF2-40B4-BE49-F238E27FC236}">
                <a16:creationId xmlns:a16="http://schemas.microsoft.com/office/drawing/2014/main" id="{B1015474-0465-49F3-8DB6-C8B8C83D059E}"/>
              </a:ext>
            </a:extLst>
          </p:cNvPr>
          <p:cNvSpPr>
            <a:spLocks noGrp="1"/>
          </p:cNvSpPr>
          <p:nvPr>
            <p:ph type="body" sz="quarter" idx="25"/>
          </p:nvPr>
        </p:nvSpPr>
        <p:spPr>
          <a:xfrm>
            <a:off x="9095950" y="2972370"/>
            <a:ext cx="2085792" cy="274650"/>
          </a:xfrm>
        </p:spPr>
        <p:txBody>
          <a:bodyPr/>
          <a:lstStyle/>
          <a:p>
            <a:r>
              <a:rPr lang="en-US" dirty="0"/>
              <a:t>Spring Security</a:t>
            </a:r>
          </a:p>
        </p:txBody>
      </p:sp>
      <p:sp>
        <p:nvSpPr>
          <p:cNvPr id="268" name="Text Placeholder 267">
            <a:extLst>
              <a:ext uri="{FF2B5EF4-FFF2-40B4-BE49-F238E27FC236}">
                <a16:creationId xmlns:a16="http://schemas.microsoft.com/office/drawing/2014/main" id="{D0848036-1420-4B8F-A927-CBE8061162FC}"/>
              </a:ext>
            </a:extLst>
          </p:cNvPr>
          <p:cNvSpPr>
            <a:spLocks noGrp="1"/>
          </p:cNvSpPr>
          <p:nvPr>
            <p:ph type="body" sz="quarter" idx="26"/>
          </p:nvPr>
        </p:nvSpPr>
        <p:spPr>
          <a:xfrm>
            <a:off x="9196088" y="3198338"/>
            <a:ext cx="1885516" cy="365125"/>
          </a:xfrm>
        </p:spPr>
        <p:txBody>
          <a:bodyPr/>
          <a:lstStyle/>
          <a:p>
            <a:r>
              <a:rPr lang="en-US" dirty="0"/>
              <a:t>Server Security</a:t>
            </a:r>
          </a:p>
        </p:txBody>
      </p:sp>
      <p:pic>
        <p:nvPicPr>
          <p:cNvPr id="59" name="Picture Placeholder 58">
            <a:extLst>
              <a:ext uri="{FF2B5EF4-FFF2-40B4-BE49-F238E27FC236}">
                <a16:creationId xmlns:a16="http://schemas.microsoft.com/office/drawing/2014/main" id="{626ECF90-59BC-4F2B-BBE1-E3C278CB2688}"/>
              </a:ext>
            </a:extLst>
          </p:cNvPr>
          <p:cNvPicPr>
            <a:picLocks noGrp="1" noChangeAspect="1"/>
          </p:cNvPicPr>
          <p:nvPr>
            <p:ph type="pic" sz="quarter" idx="42"/>
          </p:nvPr>
        </p:nvPicPr>
        <p:blipFill rotWithShape="1">
          <a:blip r:embed="rId7"/>
          <a:srcRect l="-28840" t="-14988" r="-28648" b="-13581"/>
          <a:stretch/>
        </p:blipFill>
        <p:spPr>
          <a:xfrm>
            <a:off x="9296419" y="1247084"/>
            <a:ext cx="1547617" cy="1547617"/>
          </a:xfrm>
        </p:spPr>
      </p:pic>
      <p:pic>
        <p:nvPicPr>
          <p:cNvPr id="63" name="Picture Placeholder 62">
            <a:extLst>
              <a:ext uri="{FF2B5EF4-FFF2-40B4-BE49-F238E27FC236}">
                <a16:creationId xmlns:a16="http://schemas.microsoft.com/office/drawing/2014/main" id="{12DE1073-A7D7-4B15-97E5-5223F966A93D}"/>
              </a:ext>
            </a:extLst>
          </p:cNvPr>
          <p:cNvPicPr>
            <a:picLocks noGrp="1" noChangeAspect="1"/>
          </p:cNvPicPr>
          <p:nvPr>
            <p:ph type="pic" sz="quarter" idx="43"/>
          </p:nvPr>
        </p:nvPicPr>
        <p:blipFill rotWithShape="1">
          <a:blip r:embed="rId8">
            <a:extLst>
              <a:ext uri="{96DAC541-7B7A-43D3-8B79-37D633B846F1}">
                <asvg:svgBlip xmlns:asvg="http://schemas.microsoft.com/office/drawing/2016/SVG/main" r:embed="rId9"/>
              </a:ext>
            </a:extLst>
          </a:blip>
          <a:srcRect l="-6421" t="-10407" r="-5286" b="-10499"/>
          <a:stretch/>
        </p:blipFill>
        <p:spPr>
          <a:xfrm>
            <a:off x="5120640" y="3931920"/>
            <a:ext cx="1554480" cy="1463040"/>
          </a:xfrm>
        </p:spPr>
      </p:pic>
      <p:pic>
        <p:nvPicPr>
          <p:cNvPr id="259" name="Picture Placeholder 258">
            <a:extLst>
              <a:ext uri="{FF2B5EF4-FFF2-40B4-BE49-F238E27FC236}">
                <a16:creationId xmlns:a16="http://schemas.microsoft.com/office/drawing/2014/main" id="{4834A02F-4080-4730-844D-49401E4CB45C}"/>
              </a:ext>
            </a:extLst>
          </p:cNvPr>
          <p:cNvPicPr>
            <a:picLocks noGrp="1" noChangeAspect="1"/>
          </p:cNvPicPr>
          <p:nvPr>
            <p:ph type="pic" sz="quarter" idx="44"/>
          </p:nvPr>
        </p:nvPicPr>
        <p:blipFill>
          <a:blip r:embed="rId10">
            <a:extLst>
              <a:ext uri="{96DAC541-7B7A-43D3-8B79-37D633B846F1}">
                <asvg:svgBlip xmlns:asvg="http://schemas.microsoft.com/office/drawing/2016/SVG/main" r:embed="rId11"/>
              </a:ext>
            </a:extLst>
          </a:blip>
          <a:srcRect/>
          <a:stretch/>
        </p:blipFill>
        <p:spPr>
          <a:xfrm>
            <a:off x="3164879" y="4237160"/>
            <a:ext cx="1391577" cy="851456"/>
          </a:xfrm>
        </p:spPr>
      </p:pic>
      <p:pic>
        <p:nvPicPr>
          <p:cNvPr id="281" name="Picture Placeholder 280">
            <a:extLst>
              <a:ext uri="{FF2B5EF4-FFF2-40B4-BE49-F238E27FC236}">
                <a16:creationId xmlns:a16="http://schemas.microsoft.com/office/drawing/2014/main" id="{EA033618-7119-454B-AA08-8353379B217F}"/>
              </a:ext>
            </a:extLst>
          </p:cNvPr>
          <p:cNvPicPr>
            <a:picLocks noGrp="1" noChangeAspect="1"/>
          </p:cNvPicPr>
          <p:nvPr>
            <p:ph type="pic" sz="quarter" idx="45"/>
          </p:nvPr>
        </p:nvPicPr>
        <p:blipFill rotWithShape="1">
          <a:blip r:embed="rId12">
            <a:duotone>
              <a:schemeClr val="accent6">
                <a:shade val="45000"/>
                <a:satMod val="135000"/>
              </a:schemeClr>
              <a:prstClr val="white"/>
            </a:duotone>
            <a:extLst>
              <a:ext uri="{BEBA8EAE-BF5A-486C-A8C5-ECC9F3942E4B}">
                <a14:imgProps xmlns:a14="http://schemas.microsoft.com/office/drawing/2010/main">
                  <a14:imgLayer r:embed="rId13">
                    <a14:imgEffect>
                      <a14:colorTemperature colorTemp="11200"/>
                    </a14:imgEffect>
                  </a14:imgLayer>
                </a14:imgProps>
              </a:ext>
            </a:extLst>
          </a:blip>
          <a:srcRect l="-3972" t="-14906" r="-7568" b="-29929"/>
          <a:stretch/>
        </p:blipFill>
        <p:spPr>
          <a:xfrm>
            <a:off x="9192018" y="4222549"/>
            <a:ext cx="1749063" cy="988601"/>
          </a:xfrm>
        </p:spPr>
      </p:pic>
      <p:sp>
        <p:nvSpPr>
          <p:cNvPr id="269" name="Text Placeholder 268">
            <a:extLst>
              <a:ext uri="{FF2B5EF4-FFF2-40B4-BE49-F238E27FC236}">
                <a16:creationId xmlns:a16="http://schemas.microsoft.com/office/drawing/2014/main" id="{060F23A0-4476-49CA-8AFA-35D2A5F2E5DB}"/>
              </a:ext>
            </a:extLst>
          </p:cNvPr>
          <p:cNvSpPr>
            <a:spLocks noGrp="1"/>
          </p:cNvSpPr>
          <p:nvPr>
            <p:ph type="body" sz="quarter" idx="31"/>
          </p:nvPr>
        </p:nvSpPr>
        <p:spPr>
          <a:xfrm>
            <a:off x="2796727" y="5587307"/>
            <a:ext cx="2085792" cy="274650"/>
          </a:xfrm>
        </p:spPr>
        <p:txBody>
          <a:bodyPr/>
          <a:lstStyle/>
          <a:p>
            <a:r>
              <a:rPr lang="en-US" dirty="0"/>
              <a:t>Node.js</a:t>
            </a:r>
          </a:p>
        </p:txBody>
      </p:sp>
      <p:sp>
        <p:nvSpPr>
          <p:cNvPr id="270" name="Text Placeholder 269">
            <a:extLst>
              <a:ext uri="{FF2B5EF4-FFF2-40B4-BE49-F238E27FC236}">
                <a16:creationId xmlns:a16="http://schemas.microsoft.com/office/drawing/2014/main" id="{9B604063-7C9C-4FEF-9A10-0D259CEC58C8}"/>
              </a:ext>
            </a:extLst>
          </p:cNvPr>
          <p:cNvSpPr>
            <a:spLocks noGrp="1"/>
          </p:cNvSpPr>
          <p:nvPr>
            <p:ph type="body" sz="quarter" idx="32"/>
          </p:nvPr>
        </p:nvSpPr>
        <p:spPr>
          <a:xfrm>
            <a:off x="2896865" y="5813275"/>
            <a:ext cx="1885516" cy="365125"/>
          </a:xfrm>
        </p:spPr>
        <p:txBody>
          <a:bodyPr/>
          <a:lstStyle/>
          <a:p>
            <a:r>
              <a:rPr lang="en-US" dirty="0"/>
              <a:t>Client Runtime Environment</a:t>
            </a:r>
          </a:p>
          <a:p>
            <a:r>
              <a:rPr lang="en-US" dirty="0"/>
              <a:t>​</a:t>
            </a:r>
          </a:p>
        </p:txBody>
      </p:sp>
      <p:sp>
        <p:nvSpPr>
          <p:cNvPr id="271" name="Text Placeholder 270">
            <a:extLst>
              <a:ext uri="{FF2B5EF4-FFF2-40B4-BE49-F238E27FC236}">
                <a16:creationId xmlns:a16="http://schemas.microsoft.com/office/drawing/2014/main" id="{E707572D-7863-49B8-B805-420CDCB107F0}"/>
              </a:ext>
            </a:extLst>
          </p:cNvPr>
          <p:cNvSpPr>
            <a:spLocks noGrp="1"/>
          </p:cNvSpPr>
          <p:nvPr>
            <p:ph type="body" sz="quarter" idx="33"/>
          </p:nvPr>
        </p:nvSpPr>
        <p:spPr>
          <a:xfrm>
            <a:off x="4898932" y="5587307"/>
            <a:ext cx="2085792" cy="274650"/>
          </a:xfrm>
        </p:spPr>
        <p:txBody>
          <a:bodyPr/>
          <a:lstStyle/>
          <a:p>
            <a:r>
              <a:rPr lang="en-US" dirty="0"/>
              <a:t>React</a:t>
            </a:r>
          </a:p>
        </p:txBody>
      </p:sp>
      <p:sp>
        <p:nvSpPr>
          <p:cNvPr id="272" name="Text Placeholder 271">
            <a:extLst>
              <a:ext uri="{FF2B5EF4-FFF2-40B4-BE49-F238E27FC236}">
                <a16:creationId xmlns:a16="http://schemas.microsoft.com/office/drawing/2014/main" id="{C85B6129-3709-43BC-B78D-24BE1D20694F}"/>
              </a:ext>
            </a:extLst>
          </p:cNvPr>
          <p:cNvSpPr>
            <a:spLocks noGrp="1"/>
          </p:cNvSpPr>
          <p:nvPr>
            <p:ph type="body" sz="quarter" idx="34"/>
          </p:nvPr>
        </p:nvSpPr>
        <p:spPr>
          <a:xfrm>
            <a:off x="4999070" y="5813275"/>
            <a:ext cx="1885516" cy="365125"/>
          </a:xfrm>
        </p:spPr>
        <p:txBody>
          <a:bodyPr/>
          <a:lstStyle/>
          <a:p>
            <a:r>
              <a:rPr lang="en-US" dirty="0"/>
              <a:t>Client</a:t>
            </a:r>
          </a:p>
        </p:txBody>
      </p:sp>
      <p:sp>
        <p:nvSpPr>
          <p:cNvPr id="273" name="Text Placeholder 272">
            <a:extLst>
              <a:ext uri="{FF2B5EF4-FFF2-40B4-BE49-F238E27FC236}">
                <a16:creationId xmlns:a16="http://schemas.microsoft.com/office/drawing/2014/main" id="{0140E9D5-05CF-46F9-8F0A-D26D1C300323}"/>
              </a:ext>
            </a:extLst>
          </p:cNvPr>
          <p:cNvSpPr>
            <a:spLocks noGrp="1"/>
          </p:cNvSpPr>
          <p:nvPr>
            <p:ph type="body" sz="quarter" idx="35"/>
          </p:nvPr>
        </p:nvSpPr>
        <p:spPr>
          <a:xfrm>
            <a:off x="7000136" y="5587475"/>
            <a:ext cx="2085792" cy="274650"/>
          </a:xfrm>
        </p:spPr>
        <p:txBody>
          <a:bodyPr/>
          <a:lstStyle/>
          <a:p>
            <a:r>
              <a:rPr lang="en-US" dirty="0"/>
              <a:t>Docker​</a:t>
            </a:r>
          </a:p>
        </p:txBody>
      </p:sp>
      <p:sp>
        <p:nvSpPr>
          <p:cNvPr id="274" name="Text Placeholder 273">
            <a:extLst>
              <a:ext uri="{FF2B5EF4-FFF2-40B4-BE49-F238E27FC236}">
                <a16:creationId xmlns:a16="http://schemas.microsoft.com/office/drawing/2014/main" id="{0ACBBA68-B2EC-48C6-A722-9A401C21CFF3}"/>
              </a:ext>
            </a:extLst>
          </p:cNvPr>
          <p:cNvSpPr>
            <a:spLocks noGrp="1"/>
          </p:cNvSpPr>
          <p:nvPr>
            <p:ph type="body" sz="quarter" idx="36"/>
          </p:nvPr>
        </p:nvSpPr>
        <p:spPr>
          <a:xfrm>
            <a:off x="7100274" y="5813275"/>
            <a:ext cx="1885516" cy="365125"/>
          </a:xfrm>
        </p:spPr>
        <p:txBody>
          <a:bodyPr/>
          <a:lstStyle/>
          <a:p>
            <a:r>
              <a:rPr lang="en-US" dirty="0"/>
              <a:t>Containerization</a:t>
            </a:r>
          </a:p>
        </p:txBody>
      </p:sp>
      <p:sp>
        <p:nvSpPr>
          <p:cNvPr id="275" name="Text Placeholder 274">
            <a:extLst>
              <a:ext uri="{FF2B5EF4-FFF2-40B4-BE49-F238E27FC236}">
                <a16:creationId xmlns:a16="http://schemas.microsoft.com/office/drawing/2014/main" id="{D3CF2955-2D46-45EE-A32F-C03ACB6DAB7B}"/>
              </a:ext>
            </a:extLst>
          </p:cNvPr>
          <p:cNvSpPr>
            <a:spLocks noGrp="1"/>
          </p:cNvSpPr>
          <p:nvPr>
            <p:ph type="body" sz="quarter" idx="37"/>
          </p:nvPr>
        </p:nvSpPr>
        <p:spPr>
          <a:xfrm>
            <a:off x="9095950" y="5587307"/>
            <a:ext cx="2085792" cy="274650"/>
          </a:xfrm>
        </p:spPr>
        <p:txBody>
          <a:bodyPr/>
          <a:lstStyle/>
          <a:p>
            <a:r>
              <a:rPr lang="en-US" dirty="0"/>
              <a:t>AWS​</a:t>
            </a:r>
          </a:p>
        </p:txBody>
      </p:sp>
      <p:sp>
        <p:nvSpPr>
          <p:cNvPr id="276" name="Text Placeholder 275">
            <a:extLst>
              <a:ext uri="{FF2B5EF4-FFF2-40B4-BE49-F238E27FC236}">
                <a16:creationId xmlns:a16="http://schemas.microsoft.com/office/drawing/2014/main" id="{A514F4ED-057A-4AAF-A3BE-A73CA3890F46}"/>
              </a:ext>
            </a:extLst>
          </p:cNvPr>
          <p:cNvSpPr>
            <a:spLocks noGrp="1"/>
          </p:cNvSpPr>
          <p:nvPr>
            <p:ph type="body" sz="quarter" idx="38"/>
          </p:nvPr>
        </p:nvSpPr>
        <p:spPr>
          <a:xfrm>
            <a:off x="9192018" y="5813275"/>
            <a:ext cx="1885515" cy="365125"/>
          </a:xfrm>
        </p:spPr>
        <p:txBody>
          <a:bodyPr/>
          <a:lstStyle/>
          <a:p>
            <a:r>
              <a:rPr lang="en-US" dirty="0"/>
              <a:t>Cloud Distribution​</a:t>
            </a:r>
          </a:p>
        </p:txBody>
      </p:sp>
      <p:sp>
        <p:nvSpPr>
          <p:cNvPr id="3" name="Footer Placeholder 2">
            <a:extLst>
              <a:ext uri="{FF2B5EF4-FFF2-40B4-BE49-F238E27FC236}">
                <a16:creationId xmlns:a16="http://schemas.microsoft.com/office/drawing/2014/main" id="{A153E769-4F0D-4D0D-BDB3-105F2517074D}"/>
              </a:ext>
            </a:extLst>
          </p:cNvPr>
          <p:cNvSpPr>
            <a:spLocks noGrp="1"/>
          </p:cNvSpPr>
          <p:nvPr>
            <p:ph type="ftr" sz="quarter" idx="3"/>
          </p:nvPr>
        </p:nvSpPr>
        <p:spPr>
          <a:xfrm rot="5400000">
            <a:off x="10541127" y="1408176"/>
            <a:ext cx="2770499" cy="365125"/>
          </a:xfrm>
        </p:spPr>
        <p:txBody>
          <a:bodyPr/>
          <a:lstStyle/>
          <a:p>
            <a:r>
              <a:rPr lang="en-US" dirty="0"/>
              <a:t>Cultural Connections Calendar</a:t>
            </a:r>
          </a:p>
        </p:txBody>
      </p:sp>
      <p:sp>
        <p:nvSpPr>
          <p:cNvPr id="4" name="Slide Number Placeholder 3">
            <a:extLst>
              <a:ext uri="{FF2B5EF4-FFF2-40B4-BE49-F238E27FC236}">
                <a16:creationId xmlns:a16="http://schemas.microsoft.com/office/drawing/2014/main" id="{1B84DAF4-634B-40FC-9DAF-839B8E934D9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78" name="Date Placeholder 277">
            <a:extLst>
              <a:ext uri="{FF2B5EF4-FFF2-40B4-BE49-F238E27FC236}">
                <a16:creationId xmlns:a16="http://schemas.microsoft.com/office/drawing/2014/main" id="{D2BD6615-FC04-4A3C-B0F0-5C12B53EF3FB}"/>
              </a:ext>
            </a:extLst>
          </p:cNvPr>
          <p:cNvSpPr>
            <a:spLocks noGrp="1"/>
          </p:cNvSpPr>
          <p:nvPr>
            <p:ph type="dt" sz="half" idx="2"/>
          </p:nvPr>
        </p:nvSpPr>
        <p:spPr>
          <a:xfrm rot="5400000">
            <a:off x="10595991" y="5074920"/>
            <a:ext cx="2647667" cy="365125"/>
          </a:xfrm>
        </p:spPr>
        <p:txBody>
          <a:bodyPr/>
          <a:lstStyle/>
          <a:p>
            <a:r>
              <a:rPr lang="en-US" dirty="0"/>
              <a:t>June 3, 2022</a:t>
            </a:r>
          </a:p>
        </p:txBody>
      </p:sp>
      <p:pic>
        <p:nvPicPr>
          <p:cNvPr id="6" name="Picture 5" descr="Logo&#10;&#10;Description automatically generated">
            <a:extLst>
              <a:ext uri="{FF2B5EF4-FFF2-40B4-BE49-F238E27FC236}">
                <a16:creationId xmlns:a16="http://schemas.microsoft.com/office/drawing/2014/main" id="{6AD720E5-23F4-5436-14CA-EB08834A7B49}"/>
              </a:ext>
            </a:extLst>
          </p:cNvPr>
          <p:cNvPicPr>
            <a:picLocks noChangeAspect="1"/>
          </p:cNvPicPr>
          <p:nvPr/>
        </p:nvPicPr>
        <p:blipFill>
          <a:blip r:embed="rId14"/>
          <a:stretch>
            <a:fillRect/>
          </a:stretch>
        </p:blipFill>
        <p:spPr>
          <a:xfrm>
            <a:off x="7316026" y="4065062"/>
            <a:ext cx="1485108" cy="1270693"/>
          </a:xfrm>
          <a:prstGeom prst="rect">
            <a:avLst/>
          </a:prstGeom>
        </p:spPr>
      </p:pic>
    </p:spTree>
    <p:extLst>
      <p:ext uri="{BB962C8B-B14F-4D97-AF65-F5344CB8AC3E}">
        <p14:creationId xmlns:p14="http://schemas.microsoft.com/office/powerpoint/2010/main" val="146768478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369</TotalTime>
  <Words>535</Words>
  <Application>Microsoft Office PowerPoint</Application>
  <PresentationFormat>Widescreen</PresentationFormat>
  <Paragraphs>108</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Century Gothic Bold</vt:lpstr>
      <vt:lpstr>Courier New</vt:lpstr>
      <vt:lpstr>Daytona Pro Light</vt:lpstr>
      <vt:lpstr>Segoe UI</vt:lpstr>
      <vt:lpstr>Office Theme</vt:lpstr>
      <vt:lpstr>Pitch Deck          Cultural Connections Calendar</vt:lpstr>
      <vt:lpstr>About Us</vt:lpstr>
      <vt:lpstr>Our team</vt:lpstr>
      <vt:lpstr>Problem</vt:lpstr>
      <vt:lpstr>Solution</vt:lpstr>
      <vt:lpstr>Product Overview</vt:lpstr>
      <vt:lpstr>Product Benefits</vt:lpstr>
      <vt:lpstr>Coding Languages</vt:lpstr>
      <vt:lpstr>Our tech  </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JD McPhee</dc:creator>
  <cp:lastModifiedBy>JD McPhee</cp:lastModifiedBy>
  <cp:revision>37</cp:revision>
  <dcterms:created xsi:type="dcterms:W3CDTF">2022-06-01T16:14:28Z</dcterms:created>
  <dcterms:modified xsi:type="dcterms:W3CDTF">2022-06-02T00:02:43Z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